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780" r:id="rId2"/>
    <p:sldId id="806" r:id="rId3"/>
    <p:sldId id="805" r:id="rId4"/>
    <p:sldId id="636" r:id="rId5"/>
    <p:sldId id="772" r:id="rId6"/>
    <p:sldId id="807" r:id="rId7"/>
    <p:sldId id="426" r:id="rId8"/>
    <p:sldId id="820" r:id="rId9"/>
    <p:sldId id="821" r:id="rId10"/>
    <p:sldId id="819" r:id="rId11"/>
  </p:sldIdLst>
  <p:sldSz cx="12192000" cy="6858000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17708"/>
    <a:srgbClr val="E7731B"/>
    <a:srgbClr val="FFFFFF"/>
    <a:srgbClr val="0066CC"/>
    <a:srgbClr val="2B4362"/>
    <a:srgbClr val="C08854"/>
    <a:srgbClr val="81A8D4"/>
    <a:srgbClr val="00CC00"/>
    <a:srgbClr val="44C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2022" autoAdjust="0"/>
  </p:normalViewPr>
  <p:slideViewPr>
    <p:cSldViewPr>
      <p:cViewPr varScale="1">
        <p:scale>
          <a:sx n="79" d="100"/>
          <a:sy n="79" d="100"/>
        </p:scale>
        <p:origin x="648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6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urwen.AMS.000\Documents\ESA\Resources\IRP%20Primer\IRP%20Primer%202018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0215499775056E-2"/>
          <c:y val="2.514583129754111E-2"/>
          <c:w val="0.70893587982011819"/>
          <c:h val="0.89998262027336362"/>
        </c:manualLayout>
      </c:layout>
      <c:scatterChart>
        <c:scatterStyle val="lineMarker"/>
        <c:varyColors val="0"/>
        <c:ser>
          <c:idx val="6"/>
          <c:order val="0"/>
          <c:tx>
            <c:strRef>
              <c:f>'Data 4-hr'!$D$4</c:f>
              <c:strCache>
                <c:ptCount val="1"/>
                <c:pt idx="0">
                  <c:v>IHS  2016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12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4-hr'!$E$4:$T$4</c:f>
              <c:numCache>
                <c:formatCode>General</c:formatCode>
                <c:ptCount val="16"/>
                <c:pt idx="6">
                  <c:v>2640</c:v>
                </c:pt>
                <c:pt idx="7">
                  <c:v>2400</c:v>
                </c:pt>
                <c:pt idx="8">
                  <c:v>2200</c:v>
                </c:pt>
                <c:pt idx="9">
                  <c:v>2000</c:v>
                </c:pt>
                <c:pt idx="10">
                  <c:v>1800</c:v>
                </c:pt>
                <c:pt idx="11">
                  <c:v>1680</c:v>
                </c:pt>
                <c:pt idx="12">
                  <c:v>1600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63-41E7-A113-F951766F9D21}"/>
            </c:ext>
          </c:extLst>
        </c:ser>
        <c:ser>
          <c:idx val="7"/>
          <c:order val="1"/>
          <c:tx>
            <c:strRef>
              <c:f>'Data 4-hr'!$D$5</c:f>
              <c:strCache>
                <c:ptCount val="1"/>
                <c:pt idx="0">
                  <c:v>NREL 2017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7882599120444392E-2"/>
                  <c:y val="2.02312124916108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4-hr'!$E$5:$T$5</c:f>
              <c:numCache>
                <c:formatCode>General</c:formatCode>
                <c:ptCount val="16"/>
                <c:pt idx="5">
                  <c:v>2370</c:v>
                </c:pt>
                <c:pt idx="10">
                  <c:v>1432.8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63-41E7-A113-F951766F9D21}"/>
            </c:ext>
          </c:extLst>
        </c:ser>
        <c:ser>
          <c:idx val="3"/>
          <c:order val="2"/>
          <c:tx>
            <c:strRef>
              <c:f>'Data 4-hr'!$D$6</c:f>
              <c:strCache>
                <c:ptCount val="1"/>
                <c:pt idx="0">
                  <c:v>DNV GL 2017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0"/>
                  <c:y val="1.61683288536241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4-hr'!$E$6:$T$6</c:f>
              <c:numCache>
                <c:formatCode>General</c:formatCode>
                <c:ptCount val="16"/>
                <c:pt idx="8">
                  <c:v>1890.23</c:v>
                </c:pt>
                <c:pt idx="11">
                  <c:v>1489.97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863-41E7-A113-F951766F9D21}"/>
            </c:ext>
          </c:extLst>
        </c:ser>
        <c:ser>
          <c:idx val="4"/>
          <c:order val="3"/>
          <c:tx>
            <c:strRef>
              <c:f>'Data 4-hr'!$D$7</c:f>
              <c:strCache>
                <c:ptCount val="1"/>
                <c:pt idx="0">
                  <c:v>Navigant (Base) 2017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5.8634535556767236E-3"/>
                  <c:y val="4.0420822134060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4-hr'!$E$7:$T$7</c:f>
              <c:numCache>
                <c:formatCode>General</c:formatCode>
                <c:ptCount val="16"/>
                <c:pt idx="7">
                  <c:v>2050</c:v>
                </c:pt>
                <c:pt idx="8">
                  <c:v>1932.4</c:v>
                </c:pt>
                <c:pt idx="9">
                  <c:v>1809.2</c:v>
                </c:pt>
                <c:pt idx="10">
                  <c:v>1686.2</c:v>
                </c:pt>
                <c:pt idx="11">
                  <c:v>1606.2</c:v>
                </c:pt>
                <c:pt idx="12">
                  <c:v>1513.8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863-41E7-A113-F951766F9D21}"/>
            </c:ext>
          </c:extLst>
        </c:ser>
        <c:ser>
          <c:idx val="8"/>
          <c:order val="4"/>
          <c:tx>
            <c:strRef>
              <c:f>'Data 4-hr'!$D$8</c:f>
              <c:strCache>
                <c:ptCount val="1"/>
                <c:pt idx="0">
                  <c:v>Navigant (Low) 2017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074954067246285E-16"/>
                  <c:y val="4.042082213405953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4-hr'!$E$8:$T$8</c:f>
              <c:numCache>
                <c:formatCode>General</c:formatCode>
                <c:ptCount val="16"/>
                <c:pt idx="7">
                  <c:v>1557</c:v>
                </c:pt>
                <c:pt idx="8">
                  <c:v>1464.6</c:v>
                </c:pt>
                <c:pt idx="9">
                  <c:v>1390.8</c:v>
                </c:pt>
                <c:pt idx="10">
                  <c:v>1280</c:v>
                </c:pt>
                <c:pt idx="11">
                  <c:v>1237</c:v>
                </c:pt>
                <c:pt idx="12">
                  <c:v>1181.5999999999999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863-41E7-A113-F951766F9D21}"/>
            </c:ext>
          </c:extLst>
        </c:ser>
        <c:ser>
          <c:idx val="9"/>
          <c:order val="5"/>
          <c:tx>
            <c:strRef>
              <c:f>'Data 4-hr'!$D$9</c:f>
              <c:strCache>
                <c:ptCount val="1"/>
                <c:pt idx="0">
                  <c:v>Lazard (Low) 2017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11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4-hr'!$E$9:$T$9</c:f>
              <c:numCache>
                <c:formatCode>General</c:formatCode>
                <c:ptCount val="16"/>
                <c:pt idx="7">
                  <c:v>1340</c:v>
                </c:pt>
                <c:pt idx="8">
                  <c:v>1164</c:v>
                </c:pt>
                <c:pt idx="9">
                  <c:v>1047.6000000000001</c:v>
                </c:pt>
                <c:pt idx="10">
                  <c:v>942.84000000000015</c:v>
                </c:pt>
                <c:pt idx="11">
                  <c:v>848.55600000000015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863-41E7-A113-F951766F9D21}"/>
            </c:ext>
          </c:extLst>
        </c:ser>
        <c:ser>
          <c:idx val="10"/>
          <c:order val="6"/>
          <c:tx>
            <c:strRef>
              <c:f>'Data 4-hr'!$D$10</c:f>
              <c:strCache>
                <c:ptCount val="1"/>
                <c:pt idx="0">
                  <c:v>Lazard (High) 2017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7.3293169445960114E-3"/>
                  <c:y val="2.02104110670301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4-hr'!$E$10:$T$10</c:f>
              <c:numCache>
                <c:formatCode>General</c:formatCode>
                <c:ptCount val="16"/>
                <c:pt idx="7">
                  <c:v>1700</c:v>
                </c:pt>
                <c:pt idx="8">
                  <c:v>1530</c:v>
                </c:pt>
                <c:pt idx="9">
                  <c:v>1377</c:v>
                </c:pt>
                <c:pt idx="10">
                  <c:v>1239.3</c:v>
                </c:pt>
                <c:pt idx="11">
                  <c:v>1115.3699999999999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863-41E7-A113-F951766F9D21}"/>
            </c:ext>
          </c:extLst>
        </c:ser>
        <c:ser>
          <c:idx val="1"/>
          <c:order val="7"/>
          <c:tx>
            <c:strRef>
              <c:f>'Data 4-hr'!$D$11</c:f>
              <c:strCache>
                <c:ptCount val="1"/>
                <c:pt idx="0">
                  <c:v>NYSERDA 2018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.34542143954066307"/>
                  <c:y val="8.557465914409294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4-hr'!$E$11:$T$11</c:f>
              <c:numCache>
                <c:formatCode>General</c:formatCode>
                <c:ptCount val="16"/>
                <c:pt idx="8">
                  <c:v>1600</c:v>
                </c:pt>
                <c:pt idx="10">
                  <c:v>1280</c:v>
                </c:pt>
                <c:pt idx="15">
                  <c:v>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4863-41E7-A113-F951766F9D21}"/>
            </c:ext>
          </c:extLst>
        </c:ser>
        <c:ser>
          <c:idx val="2"/>
          <c:order val="8"/>
          <c:tx>
            <c:strRef>
              <c:f>'Data 4-hr'!$D$12</c:f>
              <c:strCache>
                <c:ptCount val="1"/>
                <c:pt idx="0">
                  <c:v>NIPSCO (Median) 2018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4658633889191809E-3"/>
                  <c:y val="1.61683288536241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4-hr'!$E$12:$T$12</c:f>
              <c:numCache>
                <c:formatCode>General</c:formatCode>
                <c:ptCount val="16"/>
                <c:pt idx="9">
                  <c:v>1771</c:v>
                </c:pt>
                <c:pt idx="10">
                  <c:v>1697</c:v>
                </c:pt>
                <c:pt idx="11">
                  <c:v>1569</c:v>
                </c:pt>
                <c:pt idx="12">
                  <c:v>1451</c:v>
                </c:pt>
                <c:pt idx="13">
                  <c:v>1366</c:v>
                </c:pt>
                <c:pt idx="14">
                  <c:v>1270</c:v>
                </c:pt>
                <c:pt idx="15">
                  <c:v>1206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863-41E7-A113-F951766F9D21}"/>
            </c:ext>
          </c:extLst>
        </c:ser>
        <c:ser>
          <c:idx val="5"/>
          <c:order val="9"/>
          <c:tx>
            <c:strRef>
              <c:f>'Data 4-hr'!$D$13</c:f>
              <c:strCache>
                <c:ptCount val="1"/>
                <c:pt idx="0">
                  <c:v>NIPSCO (25th Pctile) 2018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0"/>
                  <c:y val="-5.052523198210026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68794469332059"/>
                      <c:h val="2.8264339445789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863-41E7-A113-F951766F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'Data 4-hr'!$E$2:$T$2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'Data 4-hr'!$E$13:$T$13</c:f>
              <c:numCache>
                <c:formatCode>General</c:formatCode>
                <c:ptCount val="16"/>
                <c:pt idx="9">
                  <c:v>1547</c:v>
                </c:pt>
                <c:pt idx="10">
                  <c:v>1441</c:v>
                </c:pt>
                <c:pt idx="11">
                  <c:v>1323</c:v>
                </c:pt>
                <c:pt idx="12">
                  <c:v>1227</c:v>
                </c:pt>
                <c:pt idx="13">
                  <c:v>1142</c:v>
                </c:pt>
                <c:pt idx="14">
                  <c:v>1056</c:v>
                </c:pt>
                <c:pt idx="15">
                  <c:v>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4863-41E7-A113-F951766F9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212664"/>
        <c:axId val="564211680"/>
      </c:scatterChart>
      <c:valAx>
        <c:axId val="564212664"/>
        <c:scaling>
          <c:orientation val="minMax"/>
          <c:max val="2022"/>
          <c:min val="20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11680"/>
        <c:crosses val="autoZero"/>
        <c:crossBetween val="midCat"/>
        <c:majorUnit val="1"/>
        <c:minorUnit val="1"/>
      </c:valAx>
      <c:valAx>
        <c:axId val="56421168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$/kW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12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F42CD-8BF5-4603-9594-433EF5D5F688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710ECBB9-7332-4273-8FF2-9C13FF2BE416}">
      <dgm:prSet phldrT="[Text]"/>
      <dgm:spPr/>
      <dgm:t>
        <a:bodyPr/>
        <a:lstStyle/>
        <a:p>
          <a:r>
            <a:rPr lang="en-US" b="1" dirty="0"/>
            <a:t>2012:</a:t>
          </a:r>
          <a:br>
            <a:rPr lang="en-US" b="1" dirty="0"/>
          </a:br>
          <a:r>
            <a:rPr lang="en-US" dirty="0"/>
            <a:t>36 MW, 40 min battery in ERCOT</a:t>
          </a:r>
        </a:p>
      </dgm:t>
    </dgm:pt>
    <dgm:pt modelId="{B9169C0A-722C-4040-9145-EE85DAE03499}" type="parTrans" cxnId="{47717CD4-5B10-4F2B-BB09-416FC5CDD3E6}">
      <dgm:prSet/>
      <dgm:spPr/>
      <dgm:t>
        <a:bodyPr/>
        <a:lstStyle/>
        <a:p>
          <a:endParaRPr lang="en-US"/>
        </a:p>
      </dgm:t>
    </dgm:pt>
    <dgm:pt modelId="{F9C7E4C1-9E1C-4BEB-8DD1-E86097A7F391}" type="sibTrans" cxnId="{47717CD4-5B10-4F2B-BB09-416FC5CDD3E6}">
      <dgm:prSet/>
      <dgm:spPr/>
      <dgm:t>
        <a:bodyPr/>
        <a:lstStyle/>
        <a:p>
          <a:endParaRPr lang="en-US"/>
        </a:p>
      </dgm:t>
    </dgm:pt>
    <dgm:pt modelId="{CD639512-E774-486F-AF67-5F7E6C148998}">
      <dgm:prSet phldrT="[Text]"/>
      <dgm:spPr/>
      <dgm:t>
        <a:bodyPr/>
        <a:lstStyle/>
        <a:p>
          <a:r>
            <a:rPr lang="en-US" b="1" dirty="0"/>
            <a:t>2016:</a:t>
          </a:r>
          <a:br>
            <a:rPr lang="en-US" b="1" dirty="0"/>
          </a:br>
          <a:r>
            <a:rPr lang="en-US" dirty="0"/>
            <a:t>30 MW, 4 hour battery in SDG&amp;E</a:t>
          </a:r>
        </a:p>
      </dgm:t>
    </dgm:pt>
    <dgm:pt modelId="{047EADBB-910C-480B-94C5-4C16B0B87D9F}" type="parTrans" cxnId="{23BEDE02-3589-412E-A32B-B636F3806411}">
      <dgm:prSet/>
      <dgm:spPr/>
      <dgm:t>
        <a:bodyPr/>
        <a:lstStyle/>
        <a:p>
          <a:endParaRPr lang="en-US"/>
        </a:p>
      </dgm:t>
    </dgm:pt>
    <dgm:pt modelId="{26971C02-AC56-465B-AEDB-65F67562950A}" type="sibTrans" cxnId="{23BEDE02-3589-412E-A32B-B636F3806411}">
      <dgm:prSet/>
      <dgm:spPr/>
      <dgm:t>
        <a:bodyPr/>
        <a:lstStyle/>
        <a:p>
          <a:endParaRPr lang="en-US"/>
        </a:p>
      </dgm:t>
    </dgm:pt>
    <dgm:pt modelId="{27565272-A9FF-4712-8628-FF2366159CBA}">
      <dgm:prSet phldrT="[Text]" custT="1"/>
      <dgm:spPr/>
      <dgm:t>
        <a:bodyPr/>
        <a:lstStyle/>
        <a:p>
          <a:r>
            <a:rPr lang="en-US" sz="1600" b="1" dirty="0"/>
            <a:t>2020:</a:t>
          </a:r>
          <a:br>
            <a:rPr lang="en-US" sz="1600" b="1" dirty="0"/>
          </a:br>
          <a:r>
            <a:rPr lang="en-US" sz="1600" dirty="0"/>
            <a:t>300 MW, 4 hour battery in PG&amp;E </a:t>
          </a:r>
          <a:r>
            <a:rPr lang="en-US" sz="1200" i="1" dirty="0"/>
            <a:t>(approved)</a:t>
          </a:r>
          <a:endParaRPr lang="en-US" sz="1600" i="1" dirty="0"/>
        </a:p>
      </dgm:t>
    </dgm:pt>
    <dgm:pt modelId="{F87BDCD4-F981-44AF-96B9-EEA526EC04C9}" type="parTrans" cxnId="{81FED55E-FF6F-46ED-894A-C9DD9CCDFE42}">
      <dgm:prSet/>
      <dgm:spPr/>
      <dgm:t>
        <a:bodyPr/>
        <a:lstStyle/>
        <a:p>
          <a:endParaRPr lang="en-US"/>
        </a:p>
      </dgm:t>
    </dgm:pt>
    <dgm:pt modelId="{C4D1A9AF-40B5-4FB4-89F4-2715EAEDF37A}" type="sibTrans" cxnId="{81FED55E-FF6F-46ED-894A-C9DD9CCDFE42}">
      <dgm:prSet/>
      <dgm:spPr/>
      <dgm:t>
        <a:bodyPr/>
        <a:lstStyle/>
        <a:p>
          <a:endParaRPr lang="en-US"/>
        </a:p>
      </dgm:t>
    </dgm:pt>
    <dgm:pt modelId="{D15FD6E7-F4DF-4E8A-93FD-29929A45803B}">
      <dgm:prSet phldrT="[Text]"/>
      <dgm:spPr/>
      <dgm:t>
        <a:bodyPr/>
        <a:lstStyle/>
        <a:p>
          <a:endParaRPr lang="en-US"/>
        </a:p>
      </dgm:t>
    </dgm:pt>
    <dgm:pt modelId="{29F45171-2E1E-4E28-95C5-52F2A16FB185}" type="parTrans" cxnId="{69E6D043-CF87-4F16-84DB-FFBCA630B256}">
      <dgm:prSet/>
      <dgm:spPr/>
      <dgm:t>
        <a:bodyPr/>
        <a:lstStyle/>
        <a:p>
          <a:endParaRPr lang="en-US"/>
        </a:p>
      </dgm:t>
    </dgm:pt>
    <dgm:pt modelId="{31561273-C3F6-4647-ACCC-AE3729490D93}" type="sibTrans" cxnId="{69E6D043-CF87-4F16-84DB-FFBCA630B256}">
      <dgm:prSet/>
      <dgm:spPr/>
      <dgm:t>
        <a:bodyPr/>
        <a:lstStyle/>
        <a:p>
          <a:endParaRPr lang="en-US"/>
        </a:p>
      </dgm:t>
    </dgm:pt>
    <dgm:pt modelId="{343AA30E-FE57-412F-A770-A1C4176FE33E}">
      <dgm:prSet phldrT="[Text]"/>
      <dgm:spPr/>
      <dgm:t>
        <a:bodyPr/>
        <a:lstStyle/>
        <a:p>
          <a:r>
            <a:rPr lang="en-US" b="1" dirty="0"/>
            <a:t>2017:</a:t>
          </a:r>
          <a:br>
            <a:rPr lang="en-US" b="1" dirty="0"/>
          </a:br>
          <a:r>
            <a:rPr lang="en-US" dirty="0"/>
            <a:t>100 MW, 75 min battery in Australia</a:t>
          </a:r>
        </a:p>
      </dgm:t>
    </dgm:pt>
    <dgm:pt modelId="{4D123F97-E858-434D-BA92-54FB2ECACCB4}" type="parTrans" cxnId="{498FF13A-120F-4BB0-B868-594183473F29}">
      <dgm:prSet/>
      <dgm:spPr/>
      <dgm:t>
        <a:bodyPr/>
        <a:lstStyle/>
        <a:p>
          <a:endParaRPr lang="en-US"/>
        </a:p>
      </dgm:t>
    </dgm:pt>
    <dgm:pt modelId="{30F78867-C7CD-4D35-9DBE-F8CF14F5AF1F}" type="sibTrans" cxnId="{498FF13A-120F-4BB0-B868-594183473F29}">
      <dgm:prSet/>
      <dgm:spPr/>
      <dgm:t>
        <a:bodyPr/>
        <a:lstStyle/>
        <a:p>
          <a:endParaRPr lang="en-US"/>
        </a:p>
      </dgm:t>
    </dgm:pt>
    <dgm:pt modelId="{3D620A64-9658-40CE-9CAD-235D408F62CB}">
      <dgm:prSet phldrT="[Text]"/>
      <dgm:spPr/>
      <dgm:t>
        <a:bodyPr/>
        <a:lstStyle/>
        <a:p>
          <a:r>
            <a:rPr lang="en-US" b="1" dirty="0"/>
            <a:t>2008:</a:t>
          </a:r>
          <a:br>
            <a:rPr lang="en-US" b="1" dirty="0"/>
          </a:br>
          <a:r>
            <a:rPr lang="en-US" dirty="0"/>
            <a:t>1 MW, 15 min battery in PJM</a:t>
          </a:r>
        </a:p>
      </dgm:t>
    </dgm:pt>
    <dgm:pt modelId="{C6FBC70F-873F-4A88-9BF0-EA86566D16A5}" type="parTrans" cxnId="{5FE197ED-F97C-421E-ADF1-999E29BFF947}">
      <dgm:prSet/>
      <dgm:spPr/>
      <dgm:t>
        <a:bodyPr/>
        <a:lstStyle/>
        <a:p>
          <a:endParaRPr lang="en-US"/>
        </a:p>
      </dgm:t>
    </dgm:pt>
    <dgm:pt modelId="{47A3078C-D427-44D5-91CB-E989397E91CC}" type="sibTrans" cxnId="{5FE197ED-F97C-421E-ADF1-999E29BFF947}">
      <dgm:prSet/>
      <dgm:spPr/>
      <dgm:t>
        <a:bodyPr/>
        <a:lstStyle/>
        <a:p>
          <a:endParaRPr lang="en-US"/>
        </a:p>
      </dgm:t>
    </dgm:pt>
    <dgm:pt modelId="{FE60AEE9-276A-4843-997D-1A4DC3264B7F}" type="pres">
      <dgm:prSet presAssocID="{D21F42CD-8BF5-4603-9594-433EF5D5F688}" presName="arrowDiagram" presStyleCnt="0">
        <dgm:presLayoutVars>
          <dgm:chMax val="5"/>
          <dgm:dir/>
          <dgm:resizeHandles val="exact"/>
        </dgm:presLayoutVars>
      </dgm:prSet>
      <dgm:spPr/>
    </dgm:pt>
    <dgm:pt modelId="{517E5FD5-8F19-4B14-99F9-7376CA0D6E85}" type="pres">
      <dgm:prSet presAssocID="{D21F42CD-8BF5-4603-9594-433EF5D5F688}" presName="arrow" presStyleLbl="bgShp" presStyleIdx="0" presStyleCnt="1" custLinFactNeighborX="4236" custLinFactNeighborY="14"/>
      <dgm:spPr/>
    </dgm:pt>
    <dgm:pt modelId="{6F1CE70A-3416-4959-B8A1-F6B470617498}" type="pres">
      <dgm:prSet presAssocID="{D21F42CD-8BF5-4603-9594-433EF5D5F688}" presName="arrowDiagram5" presStyleCnt="0"/>
      <dgm:spPr/>
    </dgm:pt>
    <dgm:pt modelId="{68A99AD8-645D-4207-8BA9-DA17111A45C1}" type="pres">
      <dgm:prSet presAssocID="{3D620A64-9658-40CE-9CAD-235D408F62CB}" presName="bullet5a" presStyleLbl="node1" presStyleIdx="0" presStyleCnt="5"/>
      <dgm:spPr/>
    </dgm:pt>
    <dgm:pt modelId="{FD569CB2-C01C-48F0-A5AE-5A9DF43CBAE5}" type="pres">
      <dgm:prSet presAssocID="{3D620A64-9658-40CE-9CAD-235D408F62CB}" presName="textBox5a" presStyleLbl="revTx" presStyleIdx="0" presStyleCnt="5" custScaleX="144967" custScaleY="72008">
        <dgm:presLayoutVars>
          <dgm:bulletEnabled val="1"/>
        </dgm:presLayoutVars>
      </dgm:prSet>
      <dgm:spPr/>
    </dgm:pt>
    <dgm:pt modelId="{C8509177-78FD-4370-B5B4-0B07918B7838}" type="pres">
      <dgm:prSet presAssocID="{710ECBB9-7332-4273-8FF2-9C13FF2BE416}" presName="bullet5b" presStyleLbl="node1" presStyleIdx="1" presStyleCnt="5"/>
      <dgm:spPr/>
    </dgm:pt>
    <dgm:pt modelId="{D83418CE-D4BC-4196-BB0F-BBD5A8DBE26D}" type="pres">
      <dgm:prSet presAssocID="{710ECBB9-7332-4273-8FF2-9C13FF2BE416}" presName="textBox5b" presStyleLbl="revTx" presStyleIdx="1" presStyleCnt="5" custScaleY="71873" custLinFactNeighborX="1787" custLinFactNeighborY="-6743">
        <dgm:presLayoutVars>
          <dgm:bulletEnabled val="1"/>
        </dgm:presLayoutVars>
      </dgm:prSet>
      <dgm:spPr/>
    </dgm:pt>
    <dgm:pt modelId="{2E406C3C-77FC-4067-9C51-657F2BCE4380}" type="pres">
      <dgm:prSet presAssocID="{CD639512-E774-486F-AF67-5F7E6C148998}" presName="bullet5c" presStyleLbl="node1" presStyleIdx="2" presStyleCnt="5"/>
      <dgm:spPr/>
    </dgm:pt>
    <dgm:pt modelId="{66BA574C-4328-442F-99DE-5ACBFBF2802A}" type="pres">
      <dgm:prSet presAssocID="{CD639512-E774-486F-AF67-5F7E6C148998}" presName="textBox5c" presStyleLbl="revTx" presStyleIdx="2" presStyleCnt="5" custScaleY="73384" custLinFactNeighborX="-2133" custLinFactNeighborY="-2513">
        <dgm:presLayoutVars>
          <dgm:bulletEnabled val="1"/>
        </dgm:presLayoutVars>
      </dgm:prSet>
      <dgm:spPr/>
    </dgm:pt>
    <dgm:pt modelId="{2D04CAF5-3657-4A5C-88AC-DE1553F9DF6A}" type="pres">
      <dgm:prSet presAssocID="{343AA30E-FE57-412F-A770-A1C4176FE33E}" presName="bullet5d" presStyleLbl="node1" presStyleIdx="3" presStyleCnt="5"/>
      <dgm:spPr/>
    </dgm:pt>
    <dgm:pt modelId="{A722D6F1-D465-475C-BA04-591B1161954F}" type="pres">
      <dgm:prSet presAssocID="{343AA30E-FE57-412F-A770-A1C4176FE33E}" presName="textBox5d" presStyleLbl="revTx" presStyleIdx="3" presStyleCnt="5" custScaleY="70735" custLinFactNeighborX="-1442" custLinFactNeighborY="-4217">
        <dgm:presLayoutVars>
          <dgm:bulletEnabled val="1"/>
        </dgm:presLayoutVars>
      </dgm:prSet>
      <dgm:spPr/>
    </dgm:pt>
    <dgm:pt modelId="{E12391B9-8E24-4318-BA6C-7FB219118563}" type="pres">
      <dgm:prSet presAssocID="{27565272-A9FF-4712-8628-FF2366159CBA}" presName="bullet5e" presStyleLbl="node1" presStyleIdx="4" presStyleCnt="5"/>
      <dgm:spPr/>
    </dgm:pt>
    <dgm:pt modelId="{75ABC195-0650-45CD-BE4E-CD9998A289EA}" type="pres">
      <dgm:prSet presAssocID="{27565272-A9FF-4712-8628-FF2366159CBA}" presName="textBox5e" presStyleLbl="revTx" presStyleIdx="4" presStyleCnt="5" custScaleY="82295">
        <dgm:presLayoutVars>
          <dgm:bulletEnabled val="1"/>
        </dgm:presLayoutVars>
      </dgm:prSet>
      <dgm:spPr/>
    </dgm:pt>
  </dgm:ptLst>
  <dgm:cxnLst>
    <dgm:cxn modelId="{23BEDE02-3589-412E-A32B-B636F3806411}" srcId="{D21F42CD-8BF5-4603-9594-433EF5D5F688}" destId="{CD639512-E774-486F-AF67-5F7E6C148998}" srcOrd="2" destOrd="0" parTransId="{047EADBB-910C-480B-94C5-4C16B0B87D9F}" sibTransId="{26971C02-AC56-465B-AEDB-65F67562950A}"/>
    <dgm:cxn modelId="{DEA6A00D-2121-4E80-963D-C194CF9B90CB}" type="presOf" srcId="{3D620A64-9658-40CE-9CAD-235D408F62CB}" destId="{FD569CB2-C01C-48F0-A5AE-5A9DF43CBAE5}" srcOrd="0" destOrd="0" presId="urn:microsoft.com/office/officeart/2005/8/layout/arrow2"/>
    <dgm:cxn modelId="{498FF13A-120F-4BB0-B868-594183473F29}" srcId="{D21F42CD-8BF5-4603-9594-433EF5D5F688}" destId="{343AA30E-FE57-412F-A770-A1C4176FE33E}" srcOrd="3" destOrd="0" parTransId="{4D123F97-E858-434D-BA92-54FB2ECACCB4}" sibTransId="{30F78867-C7CD-4D35-9DBE-F8CF14F5AF1F}"/>
    <dgm:cxn modelId="{81FED55E-FF6F-46ED-894A-C9DD9CCDFE42}" srcId="{D21F42CD-8BF5-4603-9594-433EF5D5F688}" destId="{27565272-A9FF-4712-8628-FF2366159CBA}" srcOrd="4" destOrd="0" parTransId="{F87BDCD4-F981-44AF-96B9-EEA526EC04C9}" sibTransId="{C4D1A9AF-40B5-4FB4-89F4-2715EAEDF37A}"/>
    <dgm:cxn modelId="{69E6D043-CF87-4F16-84DB-FFBCA630B256}" srcId="{D21F42CD-8BF5-4603-9594-433EF5D5F688}" destId="{D15FD6E7-F4DF-4E8A-93FD-29929A45803B}" srcOrd="5" destOrd="0" parTransId="{29F45171-2E1E-4E28-95C5-52F2A16FB185}" sibTransId="{31561273-C3F6-4647-ACCC-AE3729490D93}"/>
    <dgm:cxn modelId="{C1B71C56-C385-42C9-82A9-58F13EA1FFFA}" type="presOf" srcId="{343AA30E-FE57-412F-A770-A1C4176FE33E}" destId="{A722D6F1-D465-475C-BA04-591B1161954F}" srcOrd="0" destOrd="0" presId="urn:microsoft.com/office/officeart/2005/8/layout/arrow2"/>
    <dgm:cxn modelId="{E0E3528D-1496-4119-BDEA-11AAE3336D2C}" type="presOf" srcId="{D21F42CD-8BF5-4603-9594-433EF5D5F688}" destId="{FE60AEE9-276A-4843-997D-1A4DC3264B7F}" srcOrd="0" destOrd="0" presId="urn:microsoft.com/office/officeart/2005/8/layout/arrow2"/>
    <dgm:cxn modelId="{84707990-F58B-4E4E-A21F-F7A50A394457}" type="presOf" srcId="{710ECBB9-7332-4273-8FF2-9C13FF2BE416}" destId="{D83418CE-D4BC-4196-BB0F-BBD5A8DBE26D}" srcOrd="0" destOrd="0" presId="urn:microsoft.com/office/officeart/2005/8/layout/arrow2"/>
    <dgm:cxn modelId="{084D0BB2-6095-43C9-8CD9-6682E4D125C4}" type="presOf" srcId="{27565272-A9FF-4712-8628-FF2366159CBA}" destId="{75ABC195-0650-45CD-BE4E-CD9998A289EA}" srcOrd="0" destOrd="0" presId="urn:microsoft.com/office/officeart/2005/8/layout/arrow2"/>
    <dgm:cxn modelId="{47717CD4-5B10-4F2B-BB09-416FC5CDD3E6}" srcId="{D21F42CD-8BF5-4603-9594-433EF5D5F688}" destId="{710ECBB9-7332-4273-8FF2-9C13FF2BE416}" srcOrd="1" destOrd="0" parTransId="{B9169C0A-722C-4040-9145-EE85DAE03499}" sibTransId="{F9C7E4C1-9E1C-4BEB-8DD1-E86097A7F391}"/>
    <dgm:cxn modelId="{21303FD9-C03E-442A-9C6A-F48A4ADF39A2}" type="presOf" srcId="{CD639512-E774-486F-AF67-5F7E6C148998}" destId="{66BA574C-4328-442F-99DE-5ACBFBF2802A}" srcOrd="0" destOrd="0" presId="urn:microsoft.com/office/officeart/2005/8/layout/arrow2"/>
    <dgm:cxn modelId="{5FE197ED-F97C-421E-ADF1-999E29BFF947}" srcId="{D21F42CD-8BF5-4603-9594-433EF5D5F688}" destId="{3D620A64-9658-40CE-9CAD-235D408F62CB}" srcOrd="0" destOrd="0" parTransId="{C6FBC70F-873F-4A88-9BF0-EA86566D16A5}" sibTransId="{47A3078C-D427-44D5-91CB-E989397E91CC}"/>
    <dgm:cxn modelId="{FABC1B4D-251C-4A35-B0D3-C737AA66E0ED}" type="presParOf" srcId="{FE60AEE9-276A-4843-997D-1A4DC3264B7F}" destId="{517E5FD5-8F19-4B14-99F9-7376CA0D6E85}" srcOrd="0" destOrd="0" presId="urn:microsoft.com/office/officeart/2005/8/layout/arrow2"/>
    <dgm:cxn modelId="{3494FC1E-A6F6-48A1-9B8F-FE79DC73986A}" type="presParOf" srcId="{FE60AEE9-276A-4843-997D-1A4DC3264B7F}" destId="{6F1CE70A-3416-4959-B8A1-F6B470617498}" srcOrd="1" destOrd="0" presId="urn:microsoft.com/office/officeart/2005/8/layout/arrow2"/>
    <dgm:cxn modelId="{6AD9C132-8BB8-4A98-BF6E-5A54CD1D209A}" type="presParOf" srcId="{6F1CE70A-3416-4959-B8A1-F6B470617498}" destId="{68A99AD8-645D-4207-8BA9-DA17111A45C1}" srcOrd="0" destOrd="0" presId="urn:microsoft.com/office/officeart/2005/8/layout/arrow2"/>
    <dgm:cxn modelId="{E4D9AB37-2A09-4591-A187-F95657E7F47A}" type="presParOf" srcId="{6F1CE70A-3416-4959-B8A1-F6B470617498}" destId="{FD569CB2-C01C-48F0-A5AE-5A9DF43CBAE5}" srcOrd="1" destOrd="0" presId="urn:microsoft.com/office/officeart/2005/8/layout/arrow2"/>
    <dgm:cxn modelId="{7BDDF2AF-918E-4DA8-AAF3-0651AE9DB415}" type="presParOf" srcId="{6F1CE70A-3416-4959-B8A1-F6B470617498}" destId="{C8509177-78FD-4370-B5B4-0B07918B7838}" srcOrd="2" destOrd="0" presId="urn:microsoft.com/office/officeart/2005/8/layout/arrow2"/>
    <dgm:cxn modelId="{A624352D-B69A-417A-8FE4-59ACF51716AF}" type="presParOf" srcId="{6F1CE70A-3416-4959-B8A1-F6B470617498}" destId="{D83418CE-D4BC-4196-BB0F-BBD5A8DBE26D}" srcOrd="3" destOrd="0" presId="urn:microsoft.com/office/officeart/2005/8/layout/arrow2"/>
    <dgm:cxn modelId="{9BD4802D-B32E-4AB5-B1B1-89CDE6E359DD}" type="presParOf" srcId="{6F1CE70A-3416-4959-B8A1-F6B470617498}" destId="{2E406C3C-77FC-4067-9C51-657F2BCE4380}" srcOrd="4" destOrd="0" presId="urn:microsoft.com/office/officeart/2005/8/layout/arrow2"/>
    <dgm:cxn modelId="{4FC14A5A-5FD1-4468-9DBB-32A46C90267E}" type="presParOf" srcId="{6F1CE70A-3416-4959-B8A1-F6B470617498}" destId="{66BA574C-4328-442F-99DE-5ACBFBF2802A}" srcOrd="5" destOrd="0" presId="urn:microsoft.com/office/officeart/2005/8/layout/arrow2"/>
    <dgm:cxn modelId="{F490422F-3618-427D-BA47-EA7F66264956}" type="presParOf" srcId="{6F1CE70A-3416-4959-B8A1-F6B470617498}" destId="{2D04CAF5-3657-4A5C-88AC-DE1553F9DF6A}" srcOrd="6" destOrd="0" presId="urn:microsoft.com/office/officeart/2005/8/layout/arrow2"/>
    <dgm:cxn modelId="{744E05AF-E09F-4DA3-A83D-9AAA34BAFFB5}" type="presParOf" srcId="{6F1CE70A-3416-4959-B8A1-F6B470617498}" destId="{A722D6F1-D465-475C-BA04-591B1161954F}" srcOrd="7" destOrd="0" presId="urn:microsoft.com/office/officeart/2005/8/layout/arrow2"/>
    <dgm:cxn modelId="{80E4A835-279A-48D3-9E2E-46182A89AED5}" type="presParOf" srcId="{6F1CE70A-3416-4959-B8A1-F6B470617498}" destId="{E12391B9-8E24-4318-BA6C-7FB219118563}" srcOrd="8" destOrd="0" presId="urn:microsoft.com/office/officeart/2005/8/layout/arrow2"/>
    <dgm:cxn modelId="{B2C31389-9C63-48EA-9E00-94492C9FCF87}" type="presParOf" srcId="{6F1CE70A-3416-4959-B8A1-F6B470617498}" destId="{75ABC195-0650-45CD-BE4E-CD9998A289E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E5FD5-8F19-4B14-99F9-7376CA0D6E85}">
      <dsp:nvSpPr>
        <dsp:cNvPr id="0" name=""/>
        <dsp:cNvSpPr/>
      </dsp:nvSpPr>
      <dsp:spPr>
        <a:xfrm>
          <a:off x="1231745" y="0"/>
          <a:ext cx="8630920" cy="53943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99AD8-645D-4207-8BA9-DA17111A45C1}">
      <dsp:nvSpPr>
        <dsp:cNvPr id="0" name=""/>
        <dsp:cNvSpPr/>
      </dsp:nvSpPr>
      <dsp:spPr>
        <a:xfrm>
          <a:off x="1716285" y="4011220"/>
          <a:ext cx="198511" cy="198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569CB2-C01C-48F0-A5AE-5A9DF43CBAE5}">
      <dsp:nvSpPr>
        <dsp:cNvPr id="0" name=""/>
        <dsp:cNvSpPr/>
      </dsp:nvSpPr>
      <dsp:spPr>
        <a:xfrm>
          <a:off x="1561331" y="4290163"/>
          <a:ext cx="1639070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8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2008:</a:t>
          </a:r>
          <a:br>
            <a:rPr lang="en-US" sz="1600" b="1" kern="1200" dirty="0"/>
          </a:br>
          <a:r>
            <a:rPr lang="en-US" sz="1600" kern="1200" dirty="0"/>
            <a:t>1 MW, 15 min battery in PJM</a:t>
          </a:r>
        </a:p>
      </dsp:txBody>
      <dsp:txXfrm>
        <a:off x="1561331" y="4290163"/>
        <a:ext cx="1639070" cy="924474"/>
      </dsp:txXfrm>
    </dsp:sp>
    <dsp:sp modelId="{C8509177-78FD-4370-B5B4-0B07918B7838}">
      <dsp:nvSpPr>
        <dsp:cNvPr id="0" name=""/>
        <dsp:cNvSpPr/>
      </dsp:nvSpPr>
      <dsp:spPr>
        <a:xfrm>
          <a:off x="2790835" y="2978746"/>
          <a:ext cx="310713" cy="310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3418CE-D4BC-4196-BB0F-BBD5A8DBE26D}">
      <dsp:nvSpPr>
        <dsp:cNvPr id="0" name=""/>
        <dsp:cNvSpPr/>
      </dsp:nvSpPr>
      <dsp:spPr>
        <a:xfrm>
          <a:off x="2971794" y="3299562"/>
          <a:ext cx="1432732" cy="162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4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2012:</a:t>
          </a:r>
          <a:br>
            <a:rPr lang="en-US" sz="1600" b="1" kern="1200" dirty="0"/>
          </a:br>
          <a:r>
            <a:rPr lang="en-US" sz="1600" kern="1200" dirty="0"/>
            <a:t>36 MW, 40 min battery in ERCOT</a:t>
          </a:r>
        </a:p>
      </dsp:txBody>
      <dsp:txXfrm>
        <a:off x="2971794" y="3299562"/>
        <a:ext cx="1432732" cy="1624489"/>
      </dsp:txXfrm>
    </dsp:sp>
    <dsp:sp modelId="{2E406C3C-77FC-4067-9C51-657F2BCE4380}">
      <dsp:nvSpPr>
        <dsp:cNvPr id="0" name=""/>
        <dsp:cNvSpPr/>
      </dsp:nvSpPr>
      <dsp:spPr>
        <a:xfrm>
          <a:off x="4171782" y="2155572"/>
          <a:ext cx="414284" cy="41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BA574C-4328-442F-99DE-5ACBFBF2802A}">
      <dsp:nvSpPr>
        <dsp:cNvPr id="0" name=""/>
        <dsp:cNvSpPr/>
      </dsp:nvSpPr>
      <dsp:spPr>
        <a:xfrm>
          <a:off x="4343393" y="2689976"/>
          <a:ext cx="1665767" cy="222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52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2016:</a:t>
          </a:r>
          <a:br>
            <a:rPr lang="en-US" sz="1600" b="1" kern="1200" dirty="0"/>
          </a:br>
          <a:r>
            <a:rPr lang="en-US" sz="1600" kern="1200" dirty="0"/>
            <a:t>30 MW, 4 hour battery in SDG&amp;E</a:t>
          </a:r>
        </a:p>
      </dsp:txBody>
      <dsp:txXfrm>
        <a:off x="4343393" y="2689976"/>
        <a:ext cx="1665767" cy="2224717"/>
      </dsp:txXfrm>
    </dsp:sp>
    <dsp:sp modelId="{2D04CAF5-3657-4A5C-88AC-DE1553F9DF6A}">
      <dsp:nvSpPr>
        <dsp:cNvPr id="0" name=""/>
        <dsp:cNvSpPr/>
      </dsp:nvSpPr>
      <dsp:spPr>
        <a:xfrm>
          <a:off x="5777133" y="1512568"/>
          <a:ext cx="535117" cy="53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22D6F1-D465-475C-BA04-591B1161954F}">
      <dsp:nvSpPr>
        <dsp:cNvPr id="0" name=""/>
        <dsp:cNvSpPr/>
      </dsp:nvSpPr>
      <dsp:spPr>
        <a:xfrm>
          <a:off x="6019800" y="2156564"/>
          <a:ext cx="1726184" cy="255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54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2017:</a:t>
          </a:r>
          <a:br>
            <a:rPr lang="en-US" sz="1600" b="1" kern="1200" dirty="0"/>
          </a:br>
          <a:r>
            <a:rPr lang="en-US" sz="1600" kern="1200" dirty="0"/>
            <a:t>100 MW, 75 min battery in Australia</a:t>
          </a:r>
        </a:p>
      </dsp:txBody>
      <dsp:txXfrm>
        <a:off x="6019800" y="2156564"/>
        <a:ext cx="1726184" cy="2556502"/>
      </dsp:txXfrm>
    </dsp:sp>
    <dsp:sp modelId="{E12391B9-8E24-4318-BA6C-7FB219118563}">
      <dsp:nvSpPr>
        <dsp:cNvPr id="0" name=""/>
        <dsp:cNvSpPr/>
      </dsp:nvSpPr>
      <dsp:spPr>
        <a:xfrm>
          <a:off x="7429954" y="1083180"/>
          <a:ext cx="681842" cy="68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BC195-0650-45CD-BE4E-CD9998A289EA}">
      <dsp:nvSpPr>
        <dsp:cNvPr id="0" name=""/>
        <dsp:cNvSpPr/>
      </dsp:nvSpPr>
      <dsp:spPr>
        <a:xfrm>
          <a:off x="7770876" y="1775565"/>
          <a:ext cx="1726184" cy="326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9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2020:</a:t>
          </a:r>
          <a:br>
            <a:rPr lang="en-US" sz="1600" b="1" kern="1200" dirty="0"/>
          </a:br>
          <a:r>
            <a:rPr lang="en-US" sz="1600" kern="1200" dirty="0"/>
            <a:t>300 MW, 4 hour battery in PG&amp;E </a:t>
          </a:r>
          <a:r>
            <a:rPr lang="en-US" sz="1200" i="1" kern="1200" dirty="0"/>
            <a:t>(approved)</a:t>
          </a:r>
          <a:endParaRPr lang="en-US" sz="1600" i="1" kern="1200" dirty="0"/>
        </a:p>
      </dsp:txBody>
      <dsp:txXfrm>
        <a:off x="7770876" y="1775565"/>
        <a:ext cx="1726184" cy="326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3E250366-AFE8-49E2-8EBA-8E857C302572}" type="datetimeFigureOut">
              <a:rPr lang="en-US" altLang="en-US"/>
              <a:pPr>
                <a:defRPr/>
              </a:pPr>
              <a:t>9/17/2019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F03F6200-6FD9-4277-A647-5C0DCA682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36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40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706438"/>
            <a:ext cx="61912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041" y="4415791"/>
            <a:ext cx="5605074" cy="4180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037840" cy="4615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 baseline="0">
                <a:solidFill>
                  <a:srgbClr val="000000"/>
                </a:solidFill>
                <a:latin typeface="Tinos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1"/>
            <a:ext cx="3037840" cy="4615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 baseline="0">
                <a:solidFill>
                  <a:srgbClr val="000000"/>
                </a:solidFill>
                <a:latin typeface="Tinos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581"/>
            <a:ext cx="3037840" cy="4615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 baseline="0">
                <a:solidFill>
                  <a:srgbClr val="000000"/>
                </a:solidFill>
                <a:latin typeface="Tinos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1581"/>
            <a:ext cx="3037840" cy="4615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737654" algn="l"/>
                <a:tab pos="1475308" algn="l"/>
                <a:tab pos="2212962" algn="l"/>
                <a:tab pos="2950616" algn="l"/>
              </a:tabLst>
              <a:defRPr sz="1400" baseline="0" smtClean="0">
                <a:solidFill>
                  <a:srgbClr val="000000"/>
                </a:solidFill>
                <a:latin typeface="Tinos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E23B11B-B65C-4B9F-A372-8CA9B2E00C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50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43439" indent="-231222" eaLnBrk="0" fontAlgn="base" hangingPunct="0">
              <a:spcBef>
                <a:spcPct val="0"/>
              </a:spcBef>
              <a:spcAft>
                <a:spcPct val="0"/>
              </a:spcAft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3005883" indent="-231222" eaLnBrk="0" fontAlgn="base" hangingPunct="0">
              <a:spcBef>
                <a:spcPct val="0"/>
              </a:spcBef>
              <a:spcAft>
                <a:spcPct val="0"/>
              </a:spcAft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68326" indent="-231222" eaLnBrk="0" fontAlgn="base" hangingPunct="0">
              <a:spcBef>
                <a:spcPct val="0"/>
              </a:spcBef>
              <a:spcAft>
                <a:spcPct val="0"/>
              </a:spcAft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930769" indent="-231222" eaLnBrk="0" fontAlgn="base" hangingPunct="0">
              <a:spcBef>
                <a:spcPct val="0"/>
              </a:spcBef>
              <a:spcAft>
                <a:spcPct val="0"/>
              </a:spcAft>
              <a:tabLst>
                <a:tab pos="732203" algn="l"/>
                <a:tab pos="1464404" algn="l"/>
                <a:tab pos="2196607" algn="l"/>
                <a:tab pos="2928808" algn="l"/>
              </a:tabLst>
              <a:defRPr sz="2400" baseline="-250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D2AF44A-BDC6-1B4F-9EF6-5676189169FF}" type="slidenum">
              <a:rPr lang="en-US" sz="1400" baseline="0">
                <a:solidFill>
                  <a:srgbClr val="000000"/>
                </a:solidFill>
                <a:latin typeface="Tinos" charset="0"/>
                <a:cs typeface="Arial Unicode MS" charset="0"/>
              </a:rPr>
              <a:pPr/>
              <a:t>3</a:t>
            </a:fld>
            <a:endParaRPr lang="en-US" sz="1400" baseline="0">
              <a:solidFill>
                <a:srgbClr val="000000"/>
              </a:solidFill>
              <a:latin typeface="Tino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Nitzan</a:t>
            </a:r>
            <a:r>
              <a:rPr lang="en-US" dirty="0"/>
              <a:t> </a:t>
            </a:r>
          </a:p>
          <a:p>
            <a:r>
              <a:rPr lang="en-US" dirty="0"/>
              <a:t>(we may add a slide on cost-effectiveness today)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23B11B-B65C-4B9F-A372-8CA9B2E00C4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0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936BA-3885-45EF-93D8-B81B31E70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9" y="1371600"/>
            <a:ext cx="4410457" cy="1133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E9BFC38-1186-42A9-B631-61D2F5FEE34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36008" y="3620623"/>
            <a:ext cx="7239000" cy="9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en-US" sz="3600" b="1" kern="0" dirty="0"/>
              <a:t>SUBTITLE</a:t>
            </a:r>
            <a:endParaRPr lang="en-US" kern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688C7B-2C4B-44BF-A3D1-838ADF13804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52401"/>
            <a:ext cx="12192000" cy="8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6EF680-C92C-4061-B6BE-3B2F21AF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90" y="5148930"/>
            <a:ext cx="2097228" cy="1734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855D3-76CE-4904-A7FC-42DBF935A2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BDCDD5DB-1D7C-4B6D-A4E3-1E5A13E3A2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018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723D5C-D025-4F3B-A3C0-B299FBC02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4"/>
          <a:stretch/>
        </p:blipFill>
        <p:spPr>
          <a:xfrm>
            <a:off x="0" y="23247"/>
            <a:ext cx="12198350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B98483-5888-420B-A350-1DB8D5420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800" y="4800600"/>
            <a:ext cx="7239000" cy="1066800"/>
          </a:xfrm>
        </p:spPr>
        <p:txBody>
          <a:bodyPr/>
          <a:lstStyle>
            <a:lvl1pPr algn="r"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FFE74-2E59-4BC7-94E5-9E416F929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43" y="1219200"/>
            <a:ext cx="4410457" cy="11334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02A136-A54E-4D3D-AB85-397968902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98383" y="3505200"/>
            <a:ext cx="7239000" cy="9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endParaRPr lang="en-US" kern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3434BB-BEB4-4255-8F18-2A3AA67B1F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95800" y="2590800"/>
            <a:ext cx="72390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endParaRPr lang="en-US" sz="5400" b="1" kern="0" dirty="0">
              <a:solidFill>
                <a:srgbClr val="F1770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0EFF1-D825-4513-9F1B-4703DA3AD806}"/>
              </a:ext>
            </a:extLst>
          </p:cNvPr>
          <p:cNvSpPr/>
          <p:nvPr userDrawn="1"/>
        </p:nvSpPr>
        <p:spPr>
          <a:xfrm>
            <a:off x="8394935" y="5897066"/>
            <a:ext cx="3477490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www.energystorage.org</a:t>
            </a:r>
          </a:p>
        </p:txBody>
      </p:sp>
    </p:spTree>
    <p:extLst>
      <p:ext uri="{BB962C8B-B14F-4D97-AF65-F5344CB8AC3E}">
        <p14:creationId xmlns:p14="http://schemas.microsoft.com/office/powerpoint/2010/main" val="333337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219200"/>
            <a:ext cx="10342033" cy="4860925"/>
          </a:xfrm>
        </p:spPr>
        <p:txBody>
          <a:bodyPr/>
          <a:lstStyle>
            <a:lvl1pPr marL="228600" indent="-228600">
              <a:defRPr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159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Font typeface="Arial" panose="020B0604020202020204" pitchFamily="34" charset="0"/>
              <a:buChar char="–"/>
              <a:tabLst>
                <a:tab pos="6858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01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F443F-0C68-4E25-8D34-16D31FD0C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90" y="5148930"/>
            <a:ext cx="2097228" cy="1734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AD560-E3E0-4C1D-9FBB-B05039D98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26A7359-312C-428C-A346-2D7A0C416F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E159FB-E3C5-44E2-998E-F89A14A3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843"/>
            <a:ext cx="12192000" cy="709557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9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843"/>
            <a:ext cx="12192000" cy="709557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143001"/>
            <a:ext cx="5069417" cy="4937125"/>
          </a:xfr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457200" lvl="1" indent="-215900"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dirty="0"/>
              <a:t>Third level</a:t>
            </a:r>
          </a:p>
          <a:p>
            <a:pPr marL="914400" lvl="3" indent="-228600">
              <a:buFont typeface="Arial" panose="020B0604020202020204" pitchFamily="34" charset="0"/>
              <a:buChar char="●"/>
            </a:pPr>
            <a:r>
              <a:rPr lang="en-US" dirty="0"/>
              <a:t>Fourth level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143001"/>
            <a:ext cx="5069416" cy="4937125"/>
          </a:xfr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457200" lvl="1" indent="-215900"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dirty="0"/>
              <a:t>Third level</a:t>
            </a:r>
          </a:p>
          <a:p>
            <a:pPr marL="914400" lvl="3" indent="-228600">
              <a:buFont typeface="Arial" panose="020B0604020202020204" pitchFamily="34" charset="0"/>
              <a:buChar char="●"/>
            </a:pPr>
            <a:r>
              <a:rPr lang="en-US" dirty="0"/>
              <a:t>Fourth level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6306F-49EF-4F4E-8D88-4BDA06EBA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0" y="5131127"/>
            <a:ext cx="2097228" cy="1734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230C6-9D87-4979-839E-6682BF3C44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3C34DB5-5C37-47A2-B36E-79F27177A9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01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36640"/>
            <a:ext cx="5386917" cy="4873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24003"/>
            <a:ext cx="5386917" cy="4602163"/>
          </a:xfr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457200" lvl="1" indent="-215900"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dirty="0"/>
              <a:t>Third level</a:t>
            </a:r>
          </a:p>
          <a:p>
            <a:pPr marL="914400" lvl="3" indent="-228600">
              <a:buFont typeface="Arial" panose="020B0604020202020204" pitchFamily="34" charset="0"/>
              <a:buChar char="●"/>
            </a:pPr>
            <a:r>
              <a:rPr lang="en-US" dirty="0"/>
              <a:t>Fourth level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36640"/>
            <a:ext cx="5389033" cy="4873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24003"/>
            <a:ext cx="5389033" cy="4602163"/>
          </a:xfr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457200" lvl="1" indent="-215900"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dirty="0"/>
              <a:t>Third level</a:t>
            </a:r>
          </a:p>
          <a:p>
            <a:pPr marL="914400" lvl="3" indent="-228600">
              <a:buFont typeface="Arial" panose="020B0604020202020204" pitchFamily="34" charset="0"/>
              <a:buChar char="●"/>
            </a:pPr>
            <a:r>
              <a:rPr lang="en-US" dirty="0"/>
              <a:t>Fourth level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A6922-D19D-4C23-8DB4-8A1132B07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90" y="5123293"/>
            <a:ext cx="2097228" cy="1734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EAB89-BCAE-40E6-A066-1F7951F7E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ED83D20-C285-485B-89F4-83CFF9D2DD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94DE7E-69E4-4BEC-B7FA-4CA2719C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843"/>
            <a:ext cx="12192000" cy="709557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04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73550-CD88-497D-B4DE-1D597BC2C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2" y="5123293"/>
            <a:ext cx="2097228" cy="173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52A7A-47B0-417A-82E5-EFAF3E3F5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BFCA1EF-8D8C-4A42-9853-EA52CA58FF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3E930F-41BC-4B0E-8D50-7CB5060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843"/>
            <a:ext cx="12192000" cy="709557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98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D4C787-1293-4524-A9D9-50B6F2184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90" y="5123293"/>
            <a:ext cx="2097228" cy="1734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0EFD5-413F-4F8C-A3B0-A244CCB2B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B0CCD-AF7A-49C0-B369-4082D9A4FD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3" y="6400800"/>
            <a:ext cx="533398" cy="228600"/>
          </a:xfrm>
          <a:prstGeom prst="rect">
            <a:avLst/>
          </a:prstGeom>
          <a:ln/>
        </p:spPr>
        <p:txBody>
          <a:bodyPr/>
          <a:lstStyle>
            <a:lvl1pPr>
              <a:defRPr sz="1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20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FFF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74835D-8550-4E50-A624-3B34E4207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4"/>
          <a:stretch/>
        </p:blipFill>
        <p:spPr>
          <a:xfrm>
            <a:off x="0" y="-1"/>
            <a:ext cx="121983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3400" y="3581400"/>
            <a:ext cx="7315200" cy="771514"/>
          </a:xfrm>
        </p:spPr>
        <p:txBody>
          <a:bodyPr anchor="b"/>
          <a:lstStyle>
            <a:lvl1pPr algn="r">
              <a:defRPr sz="4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you/Questions?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43400" y="4386262"/>
            <a:ext cx="7315200" cy="566738"/>
          </a:xfrm>
        </p:spPr>
        <p:txBody>
          <a:bodyPr anchor="ctr"/>
          <a:lstStyle>
            <a:lvl1pPr marL="0" indent="0" algn="r">
              <a:buNone/>
              <a:defRPr sz="20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68A7CE-F711-49D9-BEA2-2047DFEC1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43" y="1219200"/>
            <a:ext cx="4410457" cy="11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EA1A00-0E94-4262-9E28-33F810E33F4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66046-1FF1-4D28-A151-559B02FC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94AED-05C2-462B-A510-4F0DA3D48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181600"/>
            <a:ext cx="2097228" cy="1734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ADEE6-F6D5-4DF5-80AF-7BFA3497A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08449"/>
            <a:ext cx="2133600" cy="5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09603"/>
            <a:ext cx="1034203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2"/>
            <a:ext cx="1034203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914400" y="6248400"/>
            <a:ext cx="2540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248400"/>
            <a:ext cx="3860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CE2ED-921C-431A-AC8D-41E44FAEB68D}"/>
              </a:ext>
            </a:extLst>
          </p:cNvPr>
          <p:cNvSpPr txBox="1"/>
          <p:nvPr userDrawn="1"/>
        </p:nvSpPr>
        <p:spPr>
          <a:xfrm>
            <a:off x="228600" y="6290846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otham Bold" panose="02000803030000020004" pitchFamily="2" charset="0"/>
              </a:rPr>
              <a:t>www.energystorage.org</a:t>
            </a:r>
          </a:p>
        </p:txBody>
      </p:sp>
    </p:spTree>
    <p:extLst>
      <p:ext uri="{BB962C8B-B14F-4D97-AF65-F5344CB8AC3E}">
        <p14:creationId xmlns:p14="http://schemas.microsoft.com/office/powerpoint/2010/main" val="31454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78" r:id="rId9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Franklin Gothic Medium" panose="020B0603020102020204" pitchFamily="34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Franklin Gothic Medium" panose="020B0603020102020204" pitchFamily="34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Franklin Gothic Medium" panose="020B0603020102020204" pitchFamily="34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Franklin Gothic Medium" panose="020B0603020102020204" pitchFamily="34" charset="0"/>
          <a:ea typeface="MS PGothic" pitchFamily="34" charset="-128"/>
          <a:cs typeface="MS PGothic" charset="0"/>
        </a:defRPr>
      </a:lvl5pPr>
      <a:lvl6pPr marL="1885950" indent="-171450"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228850" indent="-171450"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2571750" indent="-171450"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2914650" indent="-171450"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257175" indent="-257175" algn="l" defTabSz="3429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MS PGothic" panose="020B0600070205080204" pitchFamily="34" charset="-128"/>
          <a:cs typeface="Arial Unicode MS" panose="020B0604020202020204" pitchFamily="34" charset="-128"/>
        </a:defRPr>
      </a:lvl2pPr>
      <a:lvl3pPr marL="8572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+mn-lt"/>
          <a:ea typeface="Arial Unicode MS" charset="0"/>
          <a:cs typeface="Arial Unicode MS" panose="020B0604020202020204" pitchFamily="34" charset="-128"/>
        </a:defRPr>
      </a:lvl3pPr>
      <a:lvl4pPr marL="12001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Arial Unicode MS" charset="0"/>
          <a:cs typeface="Arial Unicode MS" panose="020B0604020202020204" pitchFamily="34" charset="-128"/>
        </a:defRPr>
      </a:lvl4pPr>
      <a:lvl5pPr marL="15430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Arial Unicode MS" charset="0"/>
          <a:cs typeface="Arial Unicode MS" panose="020B0604020202020204" pitchFamily="34" charset="-128"/>
        </a:defRPr>
      </a:lvl5pPr>
      <a:lvl6pPr marL="18859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990A-484E-441D-AF00-6D80D34E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Jason Burwen</a:t>
            </a:r>
            <a:br>
              <a:rPr lang="en-US" dirty="0"/>
            </a:br>
            <a:r>
              <a:rPr lang="en-US" dirty="0"/>
              <a:t>Vice President of Policy</a:t>
            </a:r>
            <a:br>
              <a:rPr lang="en-US" dirty="0"/>
            </a:br>
            <a:r>
              <a:rPr lang="en-US" dirty="0"/>
              <a:t>September 17, 2019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7776A1-498B-42B2-8D87-E1C014B7B6C1}"/>
              </a:ext>
            </a:extLst>
          </p:cNvPr>
          <p:cNvSpPr txBox="1">
            <a:spLocks/>
          </p:cNvSpPr>
          <p:nvPr/>
        </p:nvSpPr>
        <p:spPr bwMode="auto">
          <a:xfrm>
            <a:off x="4495800" y="3581400"/>
            <a:ext cx="7239000" cy="9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en-US" sz="3200" b="1" kern="0" dirty="0"/>
              <a:t>Raab Roundtable</a:t>
            </a:r>
            <a:endParaRPr lang="en-US" sz="2400" kern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571002-75C4-41F2-8EA8-0672A8A5287F}"/>
              </a:ext>
            </a:extLst>
          </p:cNvPr>
          <p:cNvSpPr txBox="1">
            <a:spLocks/>
          </p:cNvSpPr>
          <p:nvPr/>
        </p:nvSpPr>
        <p:spPr bwMode="auto">
          <a:xfrm>
            <a:off x="3886200" y="2590800"/>
            <a:ext cx="78486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aseline="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en-US" sz="4400" b="1" kern="0" dirty="0">
                <a:solidFill>
                  <a:srgbClr val="F17708"/>
                </a:solidFill>
              </a:rPr>
              <a:t>Scaling Up Storage</a:t>
            </a:r>
          </a:p>
        </p:txBody>
      </p:sp>
    </p:spTree>
    <p:extLst>
      <p:ext uri="{BB962C8B-B14F-4D97-AF65-F5344CB8AC3E}">
        <p14:creationId xmlns:p14="http://schemas.microsoft.com/office/powerpoint/2010/main" val="3094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3DC7-D05A-40A7-9F19-B910DE65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52E59-9065-4454-A45F-FB53B4C5F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Jason Burwen</a:t>
            </a:r>
            <a:br>
              <a:rPr lang="en-US" dirty="0"/>
            </a:br>
            <a:r>
              <a:rPr lang="en-US" dirty="0"/>
              <a:t>j.burwen@energystorage.org</a:t>
            </a:r>
          </a:p>
        </p:txBody>
      </p:sp>
    </p:spTree>
    <p:extLst>
      <p:ext uri="{BB962C8B-B14F-4D97-AF65-F5344CB8AC3E}">
        <p14:creationId xmlns:p14="http://schemas.microsoft.com/office/powerpoint/2010/main" val="15011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A0F2A-B521-416A-B610-EBDD9153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76200"/>
            <a:ext cx="932688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44970A-C326-484D-8F5C-0F70DB6B1FF5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2971800" cy="5486400"/>
          </a:xfrm>
          <a:prstGeom prst="rect">
            <a:avLst/>
          </a:prstGeom>
        </p:spPr>
        <p:txBody>
          <a:bodyPr/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Franklin Gothic Medium" panose="020B0603020102020204" pitchFamily="34" charset="0"/>
                <a:ea typeface="MS PGothic" pitchFamily="34" charset="-128"/>
                <a:cs typeface="MS PGothic" charset="0"/>
              </a:defRPr>
            </a:lvl5pPr>
            <a:lvl6pPr marL="18859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2288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25717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2914650" indent="-171450" algn="ctr" defTabSz="342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en-US" sz="3600" b="1" kern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Members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manufacturers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 suppliers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integrators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generators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 utilities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end-users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law, finance, consulting</a:t>
            </a:r>
          </a:p>
          <a:p>
            <a:pPr marL="457200" indent="-182880" algn="l">
              <a:buFont typeface="Arial" panose="020B0604020202020204" pitchFamily="34" charset="0"/>
              <a:buChar char="•"/>
            </a:pPr>
            <a:endParaRPr lang="en-US" sz="16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Technologies represented</a:t>
            </a:r>
          </a:p>
          <a:p>
            <a:pPr marL="560070" indent="-28575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storage</a:t>
            </a:r>
          </a:p>
          <a:p>
            <a:pPr marL="560070" indent="-28575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 storage</a:t>
            </a:r>
          </a:p>
          <a:p>
            <a:pPr marL="560070" indent="-28575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mechanical storage</a:t>
            </a:r>
          </a:p>
          <a:p>
            <a:pPr marL="560070" indent="-285750" algn="l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power-to-gas storage</a:t>
            </a:r>
          </a:p>
        </p:txBody>
      </p:sp>
    </p:spTree>
    <p:extLst>
      <p:ext uri="{BB962C8B-B14F-4D97-AF65-F5344CB8AC3E}">
        <p14:creationId xmlns:p14="http://schemas.microsoft.com/office/powerpoint/2010/main" val="344866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0" y="57151"/>
            <a:ext cx="12192000" cy="907941"/>
          </a:xfrm>
        </p:spPr>
        <p:txBody>
          <a:bodyPr/>
          <a:lstStyle/>
          <a:p>
            <a:r>
              <a:rPr lang="en-US" sz="3200" dirty="0">
                <a:latin typeface="+mj-lt"/>
                <a:ea typeface="MS PGothic" charset="0"/>
                <a:cs typeface="Calibri"/>
              </a:rPr>
              <a:t>U.S. grid battery storage now past the 1 GW mark</a:t>
            </a:r>
          </a:p>
        </p:txBody>
      </p:sp>
      <p:pic>
        <p:nvPicPr>
          <p:cNvPr id="1030" name="Picture 6" descr="Smart Grid Storage | Smart Grid Battery Storage | A123 Systems">
            <a:extLst>
              <a:ext uri="{FF2B5EF4-FFF2-40B4-BE49-F238E27FC236}">
                <a16:creationId xmlns:a16="http://schemas.microsoft.com/office/drawing/2014/main" id="{BFE2647E-41F4-4BC4-B451-8AADB888A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22379"/>
          <a:stretch/>
        </p:blipFill>
        <p:spPr bwMode="auto">
          <a:xfrm>
            <a:off x="-423787" y="-812401"/>
            <a:ext cx="151631" cy="805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C518C-3CBA-4F81-AFD9-5002CCF1EA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42D66-E899-41C0-A156-1153FA8D8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19565" r="12038" b="13768"/>
          <a:stretch/>
        </p:blipFill>
        <p:spPr>
          <a:xfrm>
            <a:off x="4038600" y="1447800"/>
            <a:ext cx="6858001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585B15-3F9C-4660-A6CD-3715BE014F6A}"/>
              </a:ext>
            </a:extLst>
          </p:cNvPr>
          <p:cNvSpPr/>
          <p:nvPr/>
        </p:nvSpPr>
        <p:spPr>
          <a:xfrm>
            <a:off x="1066800" y="5216524"/>
            <a:ext cx="10058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defTabSz="34290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b="1" kern="0" baseline="0" dirty="0"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2018</a:t>
            </a:r>
            <a:r>
              <a:rPr lang="en-US" kern="0" baseline="0" dirty="0"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GW (2 GWh) batteries online</a:t>
            </a:r>
          </a:p>
          <a:p>
            <a:pPr marL="228600" lvl="0" indent="-228600" algn="ctr" defTabSz="34290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kern="0" baseline="0" dirty="0">
                <a:solidFill>
                  <a:srgbClr val="F17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+ 22 GW pumped hydro storage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BAB0DE-4992-49DE-8CB1-F4B6DFE009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6" t="7307" r="17394"/>
          <a:stretch/>
        </p:blipFill>
        <p:spPr>
          <a:xfrm>
            <a:off x="992487" y="1447800"/>
            <a:ext cx="2969914" cy="3275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6D20A-AE7A-49B0-AB68-AEF4D59FBC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9" t="63043" r="44692" b="21015"/>
          <a:stretch/>
        </p:blipFill>
        <p:spPr>
          <a:xfrm>
            <a:off x="2583180" y="4071302"/>
            <a:ext cx="1371601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B786C5-A3EA-4ACB-9D1A-4BB62F469702}"/>
              </a:ext>
            </a:extLst>
          </p:cNvPr>
          <p:cNvSpPr/>
          <p:nvPr/>
        </p:nvSpPr>
        <p:spPr>
          <a:xfrm>
            <a:off x="992487" y="1043950"/>
            <a:ext cx="990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defTabSz="34290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800" b="1" kern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Storage MW Operational and in Development, Dec 2018</a:t>
            </a:r>
            <a:endParaRPr lang="en-US" sz="1800" kern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B708-2F31-4C59-AEB7-8B523066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33"/>
            <a:ext cx="12192000" cy="110648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Battery storage installed costs continue to drop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CE87-92F4-447F-A4F2-D3A07291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1" y="6248400"/>
            <a:ext cx="1889125" cy="496888"/>
          </a:xfrm>
        </p:spPr>
        <p:txBody>
          <a:bodyPr/>
          <a:lstStyle/>
          <a:p>
            <a:pPr>
              <a:defRPr/>
            </a:pPr>
            <a:fld id="{7590DD06-7161-44B1-8FC1-E562AE6D620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71A99-B172-46A6-AD9E-2F576543849F}"/>
              </a:ext>
            </a:extLst>
          </p:cNvPr>
          <p:cNvSpPr txBox="1"/>
          <p:nvPr/>
        </p:nvSpPr>
        <p:spPr>
          <a:xfrm>
            <a:off x="9387840" y="4125274"/>
            <a:ext cx="254577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Verdana (Headings)"/>
              </a:rPr>
              <a:t>Cost declines of 8-10% year-on-year expected through mid 2020s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6194C7F-D1BB-486C-881B-07A55E625A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628" y="1676400"/>
          <a:ext cx="10342563" cy="41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04C524-B24A-434A-8217-33FCB01E8D80}"/>
              </a:ext>
            </a:extLst>
          </p:cNvPr>
          <p:cNvSpPr txBox="1"/>
          <p:nvPr/>
        </p:nvSpPr>
        <p:spPr>
          <a:xfrm>
            <a:off x="1295400" y="1204102"/>
            <a:ext cx="1046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Bulk-scale 4-hour lithium-ion battery installed cost ($/kW)</a:t>
            </a:r>
          </a:p>
        </p:txBody>
      </p:sp>
    </p:spTree>
    <p:extLst>
      <p:ext uri="{BB962C8B-B14F-4D97-AF65-F5344CB8AC3E}">
        <p14:creationId xmlns:p14="http://schemas.microsoft.com/office/powerpoint/2010/main" val="110502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AE936-7214-4B15-B2B1-A1F7333FA7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4529-32DE-4192-ABFD-45040649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9A755-EAC6-4073-8035-418D8245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436"/>
            <a:ext cx="10972799" cy="6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55D10E-B1B4-4D77-8E10-9ABF450A4B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120775"/>
          <a:ext cx="103632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A209F-00B2-4B19-A33E-5B89D1C455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92462-CDF2-426A-A4D9-31095527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storage costs go down, size &amp; duration go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72DE2-0FD2-4CEA-83CA-B638680F4FE8}"/>
              </a:ext>
            </a:extLst>
          </p:cNvPr>
          <p:cNvSpPr txBox="1"/>
          <p:nvPr/>
        </p:nvSpPr>
        <p:spPr>
          <a:xfrm>
            <a:off x="609600" y="12192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from primarily providing ancillary services to increasingly providing capacity / resource adequacy</a:t>
            </a:r>
          </a:p>
          <a:p>
            <a:endParaRPr lang="en-US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battery storage installed 2003-2017:</a:t>
            </a:r>
            <a:b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MW / 1200 MWh</a:t>
            </a:r>
          </a:p>
          <a:p>
            <a:endParaRPr lang="en-US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PG&amp;E battery in 2020:</a:t>
            </a: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MW / 1200 MWh</a:t>
            </a:r>
          </a:p>
          <a:p>
            <a:endParaRPr lang="en-US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storage aggregations</a:t>
            </a: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follow</a:t>
            </a:r>
          </a:p>
          <a:p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(largest today ~20 MW)</a:t>
            </a:r>
          </a:p>
        </p:txBody>
      </p:sp>
    </p:spTree>
    <p:extLst>
      <p:ext uri="{BB962C8B-B14F-4D97-AF65-F5344CB8AC3E}">
        <p14:creationId xmlns:p14="http://schemas.microsoft.com/office/powerpoint/2010/main" val="322943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67F0-E272-484B-B16E-8B50E328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10"/>
            <a:ext cx="12192000" cy="103151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Storage as a mainstream capacity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AE51A-4BCC-4FD6-A2D3-9F3948A0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1" y="6248400"/>
            <a:ext cx="1889125" cy="496888"/>
          </a:xfrm>
        </p:spPr>
        <p:txBody>
          <a:bodyPr/>
          <a:lstStyle/>
          <a:p>
            <a:pPr>
              <a:defRPr/>
            </a:pPr>
            <a:fld id="{7590DD06-7161-44B1-8FC1-E562AE6D620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F54EDC-D5FC-4404-A7ED-D21D417D8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922"/>
          <a:stretch/>
        </p:blipFill>
        <p:spPr>
          <a:xfrm>
            <a:off x="1676400" y="1014350"/>
            <a:ext cx="8382000" cy="503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9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1BC-C10F-473B-8113-30D19930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Examples of power plant sized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80A9-04DB-4641-BDB7-CD45AA0C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2" y="1219200"/>
            <a:ext cx="10723034" cy="4860925"/>
          </a:xfrm>
        </p:spPr>
        <p:txBody>
          <a:bodyPr>
            <a:normAutofit/>
          </a:bodyPr>
          <a:lstStyle/>
          <a:p>
            <a:pPr marL="62865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SCE/Tesla (CA) 20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SDG&amp;E/Fluence (CA) 30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KIUC/Fluence (HI) 20 MW, 5-h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Approved / in development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PG&amp;E/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SRP/Fluence (AZ) 10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SCE/Fluence (CA) 100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PG&amp;E (CA) 562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Xcel (Colorado): 275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HECO (Hawaii): 262 MW, 4-hr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NV Energy (Nevada): 100 MW, 4-hr</a:t>
            </a:r>
          </a:p>
          <a:p>
            <a:pPr marL="1085850" lvl="2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2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63C7-8ECD-41EC-8058-AB8FB9DD52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590DD06-7161-44B1-8FC1-E562AE6D620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A12E1-96F1-48DD-BA07-541D4EA52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14445" r="9375" b="41111"/>
          <a:stretch/>
        </p:blipFill>
        <p:spPr>
          <a:xfrm>
            <a:off x="5257800" y="945930"/>
            <a:ext cx="5105400" cy="18565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12D944-AA0F-4487-85FA-3526295D50DA}"/>
              </a:ext>
            </a:extLst>
          </p:cNvPr>
          <p:cNvSpPr/>
          <p:nvPr/>
        </p:nvSpPr>
        <p:spPr>
          <a:xfrm>
            <a:off x="5884533" y="4982661"/>
            <a:ext cx="488738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"We believe now that utility-scale battery storage, from a technology standpoint, is sufficiently viable to begin to displace, if you will, what has been virtually exclusively natural gas as that flexible, ramping, backstop resource.” </a:t>
            </a:r>
          </a:p>
          <a:p>
            <a:r>
              <a:rPr lang="en-US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-- Daniel </a:t>
            </a:r>
            <a:r>
              <a:rPr lang="en-US" sz="1800" b="1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Froetscher</a:t>
            </a:r>
            <a:r>
              <a:rPr lang="en-US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VP of Operations, APS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944CBE-DE1D-4BCF-B579-92F96834AD57}"/>
              </a:ext>
            </a:extLst>
          </p:cNvPr>
          <p:cNvGrpSpPr/>
          <p:nvPr/>
        </p:nvGrpSpPr>
        <p:grpSpPr>
          <a:xfrm>
            <a:off x="5894919" y="3053216"/>
            <a:ext cx="4869459" cy="1921256"/>
            <a:chOff x="7714280" y="2468755"/>
            <a:chExt cx="3583497" cy="14138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6F278D-4FC3-435A-8040-3F2022785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814" t="56478" r="16852" b="21111"/>
            <a:stretch/>
          </p:blipFill>
          <p:spPr>
            <a:xfrm>
              <a:off x="7716377" y="3114159"/>
              <a:ext cx="3581400" cy="7684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17AE66-177A-4614-A1D8-D474646AA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814" t="21111" r="16852" b="59073"/>
            <a:stretch/>
          </p:blipFill>
          <p:spPr>
            <a:xfrm>
              <a:off x="7714280" y="2468755"/>
              <a:ext cx="3581400" cy="67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16062-FB6B-4CC9-A20D-BAC00F21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 actions to drive storage </a:t>
            </a:r>
            <a:r>
              <a:rPr lang="en-US"/>
              <a:t>will influence RTOs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RTOs doing work, running into issues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841 specific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Beyond 841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Themes to come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State &amp; federal authority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Competition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4F438-0C58-41D7-9BD5-56B928CBB3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D22651C-1B6B-4911-8D00-69499CC94B0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002927-0E19-472E-BEC8-5C38E9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8262245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SA Custom">
      <a:dk1>
        <a:srgbClr val="0066CC"/>
      </a:dk1>
      <a:lt1>
        <a:srgbClr val="FFCC66"/>
      </a:lt1>
      <a:dk2>
        <a:srgbClr val="7F7F7F"/>
      </a:dk2>
      <a:lt2>
        <a:srgbClr val="FFFFFF"/>
      </a:lt2>
      <a:accent1>
        <a:srgbClr val="0066CC"/>
      </a:accent1>
      <a:accent2>
        <a:srgbClr val="FF9933"/>
      </a:accent2>
      <a:accent3>
        <a:srgbClr val="66CCFF"/>
      </a:accent3>
      <a:accent4>
        <a:srgbClr val="FFCC66"/>
      </a:accent4>
      <a:accent5>
        <a:srgbClr val="000066"/>
      </a:accent5>
      <a:accent6>
        <a:srgbClr val="CC6600"/>
      </a:accent6>
      <a:hlink>
        <a:srgbClr val="FF0000"/>
      </a:hlink>
      <a:folHlink>
        <a:srgbClr val="B2B2B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35895</TotalTime>
  <Words>365</Words>
  <Application>Microsoft Office PowerPoint</Application>
  <PresentationFormat>Widescreen</PresentationFormat>
  <Paragraphs>91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Franklin Gothic Medium</vt:lpstr>
      <vt:lpstr>Gotham Bold</vt:lpstr>
      <vt:lpstr>Times New Roman</vt:lpstr>
      <vt:lpstr>Tinos</vt:lpstr>
      <vt:lpstr>Verdana</vt:lpstr>
      <vt:lpstr>Verdana (Headings)</vt:lpstr>
      <vt:lpstr>Wingdings</vt:lpstr>
      <vt:lpstr>2_Office Theme</vt:lpstr>
      <vt:lpstr>Jason Burwen Vice President of Policy September 17, 2019</vt:lpstr>
      <vt:lpstr>PowerPoint Presentation</vt:lpstr>
      <vt:lpstr>U.S. grid battery storage now past the 1 GW mark</vt:lpstr>
      <vt:lpstr>Battery storage installed costs continue to drop</vt:lpstr>
      <vt:lpstr>PowerPoint Presentation</vt:lpstr>
      <vt:lpstr>As storage costs go down, size &amp; duration go up</vt:lpstr>
      <vt:lpstr>Storage as a mainstream capacity option</vt:lpstr>
      <vt:lpstr>Examples of power plant sized batteries</vt:lpstr>
      <vt:lpstr>Grounding the conversation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R</dc:creator>
  <cp:lastModifiedBy>Jason Burwen</cp:lastModifiedBy>
  <cp:revision>743</cp:revision>
  <cp:lastPrinted>2017-11-01T14:29:42Z</cp:lastPrinted>
  <dcterms:created xsi:type="dcterms:W3CDTF">2012-08-03T20:23:44Z</dcterms:created>
  <dcterms:modified xsi:type="dcterms:W3CDTF">2019-09-17T15:52:51Z</dcterms:modified>
</cp:coreProperties>
</file>